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57" r:id="rId3"/>
    <p:sldId id="258" r:id="rId4"/>
    <p:sldId id="259" r:id="rId5"/>
    <p:sldId id="260" r:id="rId6"/>
    <p:sldId id="261" r:id="rId7"/>
    <p:sldId id="262" r:id="rId8"/>
    <p:sldId id="263" r:id="rId9"/>
    <p:sldId id="270" r:id="rId10"/>
    <p:sldId id="264" r:id="rId11"/>
    <p:sldId id="271" r:id="rId12"/>
    <p:sldId id="265" r:id="rId13"/>
    <p:sldId id="272" r:id="rId14"/>
    <p:sldId id="266" r:id="rId15"/>
    <p:sldId id="267" r:id="rId16"/>
    <p:sldId id="268" r:id="rId17"/>
    <p:sldId id="269" r:id="rId18"/>
    <p:sldId id="273" r:id="rId19"/>
    <p:sldId id="274"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6"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CFD83DF-64CF-4F0C-BE6E-949AF8AAB077}" type="datetimeFigureOut">
              <a:rPr lang="ru-RU" smtClean="0"/>
              <a:t>07.12.2017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546191-1A34-4956-B73E-D6B2B0EA6BF6}"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042636"/>
      </p:ext>
    </p:extLst>
  </p:cSld>
  <p:clrMapOvr>
    <a:masterClrMapping/>
  </p:clrMapOvr>
  <p:transition spd="slow" advClick="0" advTm="5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1CFD83DF-64CF-4F0C-BE6E-949AF8AAB077}" type="datetimeFigureOut">
              <a:rPr lang="ru-RU" smtClean="0"/>
              <a:t>07.12.2017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3927422725"/>
      </p:ext>
    </p:extLst>
  </p:cSld>
  <p:clrMapOvr>
    <a:masterClrMapping/>
  </p:clrMapOvr>
  <p:transition spd="slow" advClick="0" advTm="5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FD83DF-64CF-4F0C-BE6E-949AF8AAB077}" type="datetimeFigureOut">
              <a:rPr lang="ru-RU" smtClean="0"/>
              <a:t>07.12.2017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2039409711"/>
      </p:ext>
    </p:extLst>
  </p:cSld>
  <p:clrMapOvr>
    <a:masterClrMapping/>
  </p:clrMapOvr>
  <p:transition spd="slow" advClick="0" advTm="5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FD83DF-64CF-4F0C-BE6E-949AF8AAB077}" type="datetimeFigureOut">
              <a:rPr lang="ru-RU" smtClean="0"/>
              <a:t>07.12.2017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546191-1A34-4956-B73E-D6B2B0EA6BF6}"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55492721"/>
      </p:ext>
    </p:extLst>
  </p:cSld>
  <p:clrMapOvr>
    <a:masterClrMapping/>
  </p:clrMapOvr>
  <p:transition spd="slow" advClick="0" advTm="5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FD83DF-64CF-4F0C-BE6E-949AF8AAB077}" type="datetimeFigureOut">
              <a:rPr lang="ru-RU" smtClean="0"/>
              <a:t>07.12.2017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2834880150"/>
      </p:ext>
    </p:extLst>
  </p:cSld>
  <p:clrMapOvr>
    <a:masterClrMapping/>
  </p:clrMapOvr>
  <p:transition spd="slow" advClick="0" advTm="5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FD83DF-64CF-4F0C-BE6E-949AF8AAB077}" type="datetimeFigureOut">
              <a:rPr lang="ru-RU" smtClean="0"/>
              <a:t>07.12.2017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546191-1A34-4956-B73E-D6B2B0EA6BF6}"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80994353"/>
      </p:ext>
    </p:extLst>
  </p:cSld>
  <p:clrMapOvr>
    <a:masterClrMapping/>
  </p:clrMapOvr>
  <p:transition spd="slow" advClick="0" advTm="5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FD83DF-64CF-4F0C-BE6E-949AF8AAB077}" type="datetimeFigureOut">
              <a:rPr lang="ru-RU" smtClean="0"/>
              <a:t>07.12.2017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3580782550"/>
      </p:ext>
    </p:extLst>
  </p:cSld>
  <p:clrMapOvr>
    <a:masterClrMapping/>
  </p:clrMapOvr>
  <p:transition spd="slow" advClick="0" advTm="5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FD83DF-64CF-4F0C-BE6E-949AF8AAB077}" type="datetimeFigureOut">
              <a:rPr lang="ru-RU" smtClean="0"/>
              <a:t>07.12.2017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4214995635"/>
      </p:ext>
    </p:extLst>
  </p:cSld>
  <p:clrMapOvr>
    <a:masterClrMapping/>
  </p:clrMapOvr>
  <p:transition spd="slow" advClick="0" advTm="5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FD83DF-64CF-4F0C-BE6E-949AF8AAB077}" type="datetimeFigureOut">
              <a:rPr lang="ru-RU" smtClean="0"/>
              <a:t>07.12.2017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1676614487"/>
      </p:ext>
    </p:extLst>
  </p:cSld>
  <p:clrMapOvr>
    <a:masterClrMapping/>
  </p:clrMapOvr>
  <p:transition spd="slow" advClick="0"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FD83DF-64CF-4F0C-BE6E-949AF8AAB077}" type="datetimeFigureOut">
              <a:rPr lang="ru-RU" smtClean="0"/>
              <a:t>07.12.2017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2366851023"/>
      </p:ext>
    </p:extLst>
  </p:cSld>
  <p:clrMapOvr>
    <a:masterClrMapping/>
  </p:clrMapOvr>
  <p:transition spd="slow" advClick="0" advTm="5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FD83DF-64CF-4F0C-BE6E-949AF8AAB077}" type="datetimeFigureOut">
              <a:rPr lang="ru-RU" smtClean="0"/>
              <a:t>07.12.2017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120493845"/>
      </p:ext>
    </p:extLst>
  </p:cSld>
  <p:clrMapOvr>
    <a:masterClrMapping/>
  </p:clrMapOvr>
  <p:transition spd="slow" advClick="0" advTm="5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CFD83DF-64CF-4F0C-BE6E-949AF8AAB077}" type="datetimeFigureOut">
              <a:rPr lang="ru-RU" smtClean="0"/>
              <a:t>07.12.2017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4111422694"/>
      </p:ext>
    </p:extLst>
  </p:cSld>
  <p:clrMapOvr>
    <a:masterClrMapping/>
  </p:clrMapOvr>
  <p:transition spd="slow" advClick="0" advTm="5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CFD83DF-64CF-4F0C-BE6E-949AF8AAB077}" type="datetimeFigureOut">
              <a:rPr lang="ru-RU" smtClean="0"/>
              <a:t>07.12.2017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81352466"/>
      </p:ext>
    </p:extLst>
  </p:cSld>
  <p:clrMapOvr>
    <a:masterClrMapping/>
  </p:clrMapOvr>
  <p:transition spd="slow" advClick="0" advTm="5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CFD83DF-64CF-4F0C-BE6E-949AF8AAB077}" type="datetimeFigureOut">
              <a:rPr lang="ru-RU" smtClean="0"/>
              <a:t>07.12.2017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803044506"/>
      </p:ext>
    </p:extLst>
  </p:cSld>
  <p:clrMapOvr>
    <a:masterClrMapping/>
  </p:clrMapOvr>
  <p:transition spd="slow" advClick="0" advTm="5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D83DF-64CF-4F0C-BE6E-949AF8AAB077}" type="datetimeFigureOut">
              <a:rPr lang="ru-RU" smtClean="0"/>
              <a:t>07.12.2017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3512155859"/>
      </p:ext>
    </p:extLst>
  </p:cSld>
  <p:clrMapOvr>
    <a:masterClrMapping/>
  </p:clrMapOvr>
  <p:transition spd="slow" advClick="0" advTm="5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FD83DF-64CF-4F0C-BE6E-949AF8AAB077}" type="datetimeFigureOut">
              <a:rPr lang="ru-RU" smtClean="0"/>
              <a:t>07.12.2017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2829369122"/>
      </p:ext>
    </p:extLst>
  </p:cSld>
  <p:clrMapOvr>
    <a:masterClrMapping/>
  </p:clrMapOvr>
  <p:transition spd="slow" advClick="0" advTm="5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FD83DF-64CF-4F0C-BE6E-949AF8AAB077}" type="datetimeFigureOut">
              <a:rPr lang="ru-RU" smtClean="0"/>
              <a:t>07.12.2017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546191-1A34-4956-B73E-D6B2B0EA6BF6}" type="slidenum">
              <a:rPr lang="ru-RU" smtClean="0"/>
              <a:t>‹#›</a:t>
            </a:fld>
            <a:endParaRPr lang="ru-RU"/>
          </a:p>
        </p:txBody>
      </p:sp>
    </p:spTree>
    <p:extLst>
      <p:ext uri="{BB962C8B-B14F-4D97-AF65-F5344CB8AC3E}">
        <p14:creationId xmlns:p14="http://schemas.microsoft.com/office/powerpoint/2010/main" val="2949001310"/>
      </p:ext>
    </p:extLst>
  </p:cSld>
  <p:clrMapOvr>
    <a:masterClrMapping/>
  </p:clrMapOvr>
  <p:transition spd="slow" advClick="0" advTm="5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CFD83DF-64CF-4F0C-BE6E-949AF8AAB077}" type="datetimeFigureOut">
              <a:rPr lang="ru-RU" smtClean="0"/>
              <a:t>07.12.2017</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6546191-1A34-4956-B73E-D6B2B0EA6BF6}" type="slidenum">
              <a:rPr lang="ru-RU" smtClean="0"/>
              <a:t>‹#›</a:t>
            </a:fld>
            <a:endParaRPr lang="ru-RU"/>
          </a:p>
        </p:txBody>
      </p:sp>
    </p:spTree>
    <p:extLst>
      <p:ext uri="{BB962C8B-B14F-4D97-AF65-F5344CB8AC3E}">
        <p14:creationId xmlns:p14="http://schemas.microsoft.com/office/powerpoint/2010/main" val="32542137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spd="slow" advClick="0" advTm="5000">
    <p:wipe/>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41266" y="2523945"/>
            <a:ext cx="11103429" cy="1323439"/>
          </a:xfrm>
          <a:prstGeom prst="rect">
            <a:avLst/>
          </a:prstGeom>
        </p:spPr>
        <p:txBody>
          <a:bodyPr wrap="square">
            <a:spAutoFit/>
          </a:bodyPr>
          <a:lstStyle/>
          <a:p>
            <a:pPr algn="ctr"/>
            <a:r>
              <a:rPr lang="el-GR" sz="4000" b="1" i="1" dirty="0" smtClean="0">
                <a:solidFill>
                  <a:srgbClr val="002060"/>
                </a:solidFill>
                <a:latin typeface="Times New Roman" panose="02020603050405020304" pitchFamily="18" charset="0"/>
                <a:cs typeface="Times New Roman" panose="02020603050405020304" pitchFamily="18" charset="0"/>
              </a:rPr>
              <a:t>ΧΡΙΣΤΟΥΓΕΝΝΑ: ΗΘΗ ΚΑΙ ΕΘΙΜΑ ΤΗΣ ΕΛΛΑΔΑΣ. Ταξίδι από την Κρήτη έως  τη Θράκη</a:t>
            </a:r>
            <a:endParaRPr lang="el-GR" sz="4000" b="1" i="1"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1600537026"/>
      </p:ext>
    </p:extLst>
  </p:cSld>
  <p:clrMapOvr>
    <a:masterClrMapping/>
  </p:clrMapOvr>
  <p:transition spd="slow" advClick="0" advTm="5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0100"/>
            <a:ext cx="38202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ru-RU" sz="1200" b="1"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l-GR"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180201"/>
            <a:ext cx="184731"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ru-RU" sz="120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r>
            <a:br>
              <a:rPr kumimoji="0" lang="el-GR" altLang="ru-RU" sz="120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br>
            <a:endParaRPr kumimoji="0" lang="el-GR"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Прямоугольник 5"/>
          <p:cNvSpPr/>
          <p:nvPr/>
        </p:nvSpPr>
        <p:spPr>
          <a:xfrm>
            <a:off x="184731" y="457200"/>
            <a:ext cx="7048868" cy="6286336"/>
          </a:xfrm>
          <a:prstGeom prst="rect">
            <a:avLst/>
          </a:prstGeom>
        </p:spPr>
        <p:txBody>
          <a:bodyPr wrap="square">
            <a:spAutoFit/>
          </a:bodyPr>
          <a:lstStyle/>
          <a:p>
            <a:pPr>
              <a:lnSpc>
                <a:spcPct val="115000"/>
              </a:lnSpc>
              <a:spcAft>
                <a:spcPts val="0"/>
              </a:spcAft>
            </a:pPr>
            <a:r>
              <a:rPr lang="el-GR"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Το ακοίμητο</a:t>
            </a:r>
            <a:r>
              <a:rPr lang="ru-RU" sz="2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τζάκι</a:t>
            </a:r>
            <a:r>
              <a:rPr lang="ru-RU" sz="2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Πιο παλιά το βράδυ της παραμονής των Χριστουγέννων έκοβαν κλαδιά και βλαστούς οι νοικοκυρές και οι κόρες και τα πήγαιναν στο σπίτι. Τα έβαζαν σε ποτήρι με νερό και προσμονούσαν να ανθίσουν. Το "ακοίμητο" τζάκι με τα μεγάλα κούτσουρα εξακουθεί και τις ημέρες μας να δίνει τον τόνο μιας γιορτής οικογενειακής που όλοι αναζητούν ελπίζοντας σε ένα καλύτερο νέο έτος. Οι παλαιότεροι έλεγαν πώς μέσα από την αθρακιά -την στάχτη- μπορούσαν να μαντέψουν τα μελλούμενα.</a:t>
            </a:r>
            <a:br>
              <a:rPr lang="el-GR"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16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16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16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16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075" y="1383475"/>
            <a:ext cx="3239532" cy="2435648"/>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2249361009"/>
      </p:ext>
    </p:extLst>
  </p:cSld>
  <p:clrMapOvr>
    <a:masterClrMapping/>
  </p:clrMapOvr>
  <p:transition spd="slow" advClick="0" advTm="5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6680" y="822044"/>
            <a:ext cx="5383481" cy="4154984"/>
          </a:xfrm>
          <a:prstGeom prst="rect">
            <a:avLst/>
          </a:prstGeom>
        </p:spPr>
        <p:txBody>
          <a:bodyPr wrap="square">
            <a:spAutoFit/>
          </a:bodyPr>
          <a:lstStyle/>
          <a:p>
            <a:r>
              <a:rPr lang="el-GR" sz="2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Η</a:t>
            </a:r>
            <a:r>
              <a:rPr lang="ru-RU" sz="2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μπουγάτσα</a:t>
            </a:r>
            <a:r>
              <a:rPr lang="ru-RU" sz="24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Στο Ηράκλειο υπάρχει και το έθιμο της μπουγάτσας, όπου οι κάτοικοι καταναλώνουν ανήμερα της Πρωτοχρονιάς μεγάλες ποσότητες μπουγάτσας θέλοντας να είναι γλυκιά η πρώτη τους γεύση. Μάλιστα σε όλους τους δρόμους του Ηρακλείου την παραμονή της Πρωτοχρονιάς στήνονται υπαίθριοι πάγκοι για την διανομή μπουγάτσας.</a:t>
            </a:r>
            <a:endParaRPr lang="ru-RU" sz="2400"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551" y="2550720"/>
            <a:ext cx="5122222" cy="3201389"/>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603590864"/>
      </p:ext>
    </p:extLst>
  </p:cSld>
  <p:clrMapOvr>
    <a:masterClrMapping/>
  </p:clrMapOvr>
  <p:transition spd="slow" advClick="0" advTm="5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95501" y="105382"/>
            <a:ext cx="6096000" cy="1200329"/>
          </a:xfrm>
          <a:prstGeom prst="rect">
            <a:avLst/>
          </a:prstGeom>
        </p:spPr>
        <p:txBody>
          <a:bodyPr>
            <a:spAutoFit/>
          </a:bodyPr>
          <a:lstStyle/>
          <a:p>
            <a:pPr algn="ctr"/>
            <a:r>
              <a:rPr lang="el-GR" sz="2400" dirty="0" smtClean="0">
                <a:solidFill>
                  <a:srgbClr val="002060"/>
                </a:solidFill>
                <a:effectLst/>
                <a:latin typeface="Times New Roman" panose="02020603050405020304" pitchFamily="18" charset="0"/>
                <a:ea typeface="Times New Roman" panose="02020603050405020304" pitchFamily="18" charset="0"/>
              </a:rPr>
              <a:t/>
            </a:r>
            <a:br>
              <a:rPr lang="el-GR" sz="2400" dirty="0" smtClean="0">
                <a:solidFill>
                  <a:srgbClr val="002060"/>
                </a:solidFill>
                <a:effectLst/>
                <a:latin typeface="Times New Roman" panose="02020603050405020304" pitchFamily="18" charset="0"/>
                <a:ea typeface="Times New Roman" panose="02020603050405020304" pitchFamily="18" charset="0"/>
              </a:rPr>
            </a:br>
            <a:r>
              <a:rPr lang="el-GR" sz="2400" b="1" dirty="0" smtClean="0">
                <a:solidFill>
                  <a:srgbClr val="002060"/>
                </a:solidFill>
                <a:effectLst/>
                <a:latin typeface="Times New Roman" panose="02020603050405020304" pitchFamily="18" charset="0"/>
                <a:ea typeface="Times New Roman" panose="02020603050405020304" pitchFamily="18" charset="0"/>
              </a:rPr>
              <a:t>ΧΡΙΣΤΟΥΓΕΝΝΑ ΣΤΑ ΝΗΣΙΑ</a:t>
            </a:r>
            <a:r>
              <a:rPr lang="ru-RU" sz="2400" b="1" dirty="0" smtClean="0">
                <a:solidFill>
                  <a:srgbClr val="002060"/>
                </a:solidFill>
                <a:effectLst/>
                <a:latin typeface="Times New Roman" panose="02020603050405020304" pitchFamily="18" charset="0"/>
                <a:ea typeface="Times New Roman" panose="02020603050405020304" pitchFamily="18" charset="0"/>
              </a:rPr>
              <a:t> </a:t>
            </a:r>
            <a:r>
              <a:rPr lang="el-GR" sz="2400" dirty="0" smtClean="0">
                <a:solidFill>
                  <a:srgbClr val="002060"/>
                </a:solidFill>
                <a:effectLst/>
                <a:latin typeface="Times New Roman" panose="02020603050405020304" pitchFamily="18" charset="0"/>
                <a:ea typeface="Times New Roman" panose="02020603050405020304" pitchFamily="18" charset="0"/>
              </a:rPr>
              <a:t/>
            </a:r>
            <a:br>
              <a:rPr lang="el-GR" sz="2400" dirty="0" smtClean="0">
                <a:solidFill>
                  <a:srgbClr val="002060"/>
                </a:solidFill>
                <a:effectLst/>
                <a:latin typeface="Times New Roman" panose="02020603050405020304" pitchFamily="18" charset="0"/>
                <a:ea typeface="Times New Roman" panose="02020603050405020304" pitchFamily="18" charset="0"/>
              </a:rPr>
            </a:br>
            <a:endParaRPr lang="ru-RU" sz="2400" dirty="0">
              <a:solidFill>
                <a:srgbClr val="002060"/>
              </a:solidFill>
            </a:endParaRPr>
          </a:p>
        </p:txBody>
      </p:sp>
      <p:pic>
        <p:nvPicPr>
          <p:cNvPr id="9218" name="Рисунок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425" y="1833563"/>
            <a:ext cx="25050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0" y="253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rPr>
              <a:t/>
            </a:r>
            <a:br>
              <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rPr>
            </a:br>
            <a:r>
              <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rPr>
              <a:t/>
            </a:r>
            <a:br>
              <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rPr>
            </a:br>
            <a:endParaRPr kumimoji="0" lang="el-GR" altLang="ru-RU"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rPr>
              <a:t/>
            </a:r>
            <a:br>
              <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rPr>
            </a:br>
            <a:r>
              <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rPr>
              <a:t/>
            </a:r>
            <a:br>
              <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rPr>
            </a:br>
            <a:endParaRPr kumimoji="0" lang="el-GR" altLang="ru-RU" sz="1800" b="0" i="0" u="none" strike="noStrike" cap="none" normalizeH="0" baseline="0" smtClean="0">
              <a:ln>
                <a:noFill/>
              </a:ln>
              <a:solidFill>
                <a:schemeClr val="tx1"/>
              </a:solidFill>
              <a:effectLst/>
              <a:latin typeface="Arial" panose="020B0604020202020204" pitchFamily="34" charset="0"/>
            </a:endParaRPr>
          </a:p>
        </p:txBody>
      </p:sp>
      <p:sp>
        <p:nvSpPr>
          <p:cNvPr id="13" name="Прямоугольник 12"/>
          <p:cNvSpPr/>
          <p:nvPr/>
        </p:nvSpPr>
        <p:spPr>
          <a:xfrm>
            <a:off x="4995924" y="1657529"/>
            <a:ext cx="6096000" cy="3477875"/>
          </a:xfrm>
          <a:prstGeom prst="rect">
            <a:avLst/>
          </a:prstGeom>
        </p:spPr>
        <p:txBody>
          <a:bodyPr>
            <a:spAutoFit/>
          </a:bodyPr>
          <a:lstStyle/>
          <a:p>
            <a:pPr lvl="0" eaLnBrk="0" fontAlgn="base" hangingPunct="0">
              <a:spcBef>
                <a:spcPct val="0"/>
              </a:spcBef>
              <a:spcAft>
                <a:spcPct val="0"/>
              </a:spcAft>
            </a:pPr>
            <a:r>
              <a:rPr kumimoji="0" lang="el-GR" altLang="ru-RU" sz="20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Ρόδος</a:t>
            </a:r>
            <a:r>
              <a:rPr kumimoji="0" lang="ru-RU" altLang="ru-RU" sz="20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l-GR" altLang="ru-RU" sz="20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el-GR" altLang="ru-RU" sz="20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l-GR" altLang="ru-RU" sz="20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Στον Αρχάγγελο και στη Σάλακο της Ρόδου, το "Χριστόψωμο" είναι το πρόσφορο που πάνε στον παπά τα Χριστούγεννα. Το γιορτινό τραπέζι των Χριστουγέννων στρώνεται από το βράδυ της παραμονής. Στο κέντρο τοποθετείται το Χριστόψωμο και δίπλα το μέλι με πολλούς ξηρούς καρπούς.</a:t>
            </a:r>
            <a:br>
              <a:rPr kumimoji="0" lang="el-GR" altLang="ru-RU" sz="20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l-GR" altLang="ru-RU" sz="20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"Μαγικές" δυνάμεις έχει σύμφωνα με τη λαϊκή μας παράδοση και το νερό, το οποίο αντλείται "αμίλητο" πριν από την ανατολή του ηλίου. Με το "αμίλητο νερό" παρασκευάζεται το προζύμι για το επόμενο έτος.</a:t>
            </a:r>
            <a:endParaRPr kumimoji="0" lang="el-GR" altLang="ru-RU" sz="3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70926809"/>
      </p:ext>
    </p:extLst>
  </p:cSld>
  <p:clrMapOvr>
    <a:masterClrMapping/>
  </p:clrMapOvr>
  <p:transition spd="slow" advClick="0" advTm="5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90159" y="2090057"/>
            <a:ext cx="5403273" cy="3416320"/>
          </a:xfrm>
          <a:prstGeom prst="rect">
            <a:avLst/>
          </a:prstGeom>
        </p:spPr>
        <p:txBody>
          <a:bodyPr wrap="square">
            <a:spAutoFit/>
          </a:bodyPr>
          <a:lstStyle/>
          <a:p>
            <a:pPr lvl="0" eaLnBrk="0" fontAlgn="base" hangingPunct="0">
              <a:spcBef>
                <a:spcPct val="0"/>
              </a:spcBef>
              <a:spcAft>
                <a:spcPct val="0"/>
              </a:spcAft>
            </a:pPr>
            <a:r>
              <a:rPr kumimoji="0" lang="el-GR" altLang="ru-RU" sz="24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ΜΑΚΕΔΟΝΙΑ - ΘΡΑΚΗ</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Στη Μακεδονία, την παραμονή των Χριστουγέννων, τα παιδιά χτυπούσαν τις πόρτες με ένα ραβδί και όταν τους έδιδαν το "πράσινο φως", τότε τραγουδούσαν τα κάλαντα. Αν στο επόμενο σπίτι δεν ανοίξει η πόρτα τότε αντί για ευχές στον νοικοκύρη και στη νοικοκυρά τραγουδούν σκωπτικά τραγούδια.</a:t>
            </a:r>
            <a:endParaRPr kumimoji="0" lang="el-GR" altLang="ru-RU" sz="36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pic>
        <p:nvPicPr>
          <p:cNvPr id="5" name="Рисунок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191" y="2641085"/>
            <a:ext cx="30384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4258448636"/>
      </p:ext>
    </p:extLst>
  </p:cSld>
  <p:clrMapOvr>
    <a:masterClrMapping/>
  </p:clrMapOvr>
  <p:transition spd="slow" advClick="0" advTm="5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Рисунок 4" descr="http://www.aftodioikisi.gr/Innet/UsersFiles/sa/DHMOI/XRISTOUGENNA-GLYKO-AFTODIOIK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360" y="420400"/>
            <a:ext cx="3461692" cy="260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Рисунок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927" y="420400"/>
            <a:ext cx="3922857" cy="260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130629" y="3229007"/>
            <a:ext cx="11530939" cy="2677656"/>
          </a:xfrm>
          <a:prstGeom prst="rect">
            <a:avLst/>
          </a:prstGeom>
        </p:spPr>
        <p:txBody>
          <a:bodyPr wrap="square">
            <a:spAutoFit/>
          </a:bodyPr>
          <a:lstStyle/>
          <a:p>
            <a:pPr algn="just"/>
            <a:r>
              <a:rPr lang="el-GR" dirty="0" smtClean="0"/>
              <a:t> </a:t>
            </a:r>
            <a:r>
              <a:rPr lang="el-GR" sz="2400" dirty="0" smtClean="0">
                <a:solidFill>
                  <a:srgbClr val="002060"/>
                </a:solidFill>
                <a:latin typeface="Times New Roman" panose="02020603050405020304" pitchFamily="18" charset="0"/>
                <a:cs typeface="Times New Roman" panose="02020603050405020304" pitchFamily="18" charset="0"/>
              </a:rPr>
              <a:t>Τα εννιά φαγητά                  </a:t>
            </a:r>
          </a:p>
          <a:p>
            <a:pPr algn="just"/>
            <a:r>
              <a:rPr lang="el-GR" sz="2400" dirty="0" smtClean="0">
                <a:solidFill>
                  <a:srgbClr val="002060"/>
                </a:solidFill>
                <a:latin typeface="Times New Roman" panose="02020603050405020304" pitchFamily="18" charset="0"/>
                <a:cs typeface="Times New Roman" panose="02020603050405020304" pitchFamily="18" charset="0"/>
              </a:rPr>
              <a:t>Παλαιότερα, τα φαγητά που σερβίρονταν στο Χριστουγεννιάτικο Τραπέζι ήταν επτά ή εννέα. "Το τραπέζι της παραμονής" γράφει η Αλκη Κυριακίδου Νέστορος "ονομάζεται σε πολλά μέρη της Μακεδονίας "τα εννιά φαγητά", γιατί πρέπει οπωσδήποτε να υπάρχουν εννιά λογιών φαγιά πάνω στα τραπέζι, ανάλογα βέβαια με την οικονομική κατάσταση της οικογένειας (μπορούν βέβαια να βάλλουν και σκόρδο και κρεμμύδι ή να συνυπολογίσουν στον αριθμό και το αλάτι και ότι άλλο περιέχει το ψωμί).</a:t>
            </a:r>
            <a:endParaRPr lang="el-GR" sz="24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646841135"/>
      </p:ext>
    </p:extLst>
  </p:cSld>
  <p:clrMapOvr>
    <a:masterClrMapping/>
  </p:clrMapOvr>
  <p:transition spd="slow" advClick="0" advTm="5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Рисунок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603" y="2945081"/>
            <a:ext cx="6319726" cy="228525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65585" y="739152"/>
            <a:ext cx="7183761" cy="461665"/>
          </a:xfrm>
          <a:prstGeom prst="rect">
            <a:avLst/>
          </a:prstGeom>
        </p:spPr>
        <p:txBody>
          <a:bodyPr wrap="none">
            <a:spAutoFit/>
          </a:bodyPr>
          <a:lstStyle/>
          <a:p>
            <a:pPr lvl="0" algn="ctr" eaLnBrk="0" fontAlgn="base" hangingPunct="0">
              <a:spcBef>
                <a:spcPct val="0"/>
              </a:spcBef>
              <a:spcAft>
                <a:spcPct val="0"/>
              </a:spcAft>
            </a:pPr>
            <a:r>
              <a:rPr kumimoji="0" lang="el-GR" altLang="ru-RU" sz="24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Οι Καλικάτζαροι, οι μωμόγεροι και τα μασκαρέματα</a:t>
            </a:r>
            <a:r>
              <a:rPr kumimoji="0" lang="ru-RU" altLang="ru-RU" sz="24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36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441331" y="1474462"/>
            <a:ext cx="6096000" cy="923330"/>
          </a:xfrm>
          <a:prstGeom prst="rect">
            <a:avLst/>
          </a:prstGeom>
        </p:spPr>
        <p:txBody>
          <a:bodyPr>
            <a:spAutoFit/>
          </a:bodyPr>
          <a:lstStyle/>
          <a:p>
            <a:r>
              <a:rPr lang="el-GR" dirty="0" smtClean="0">
                <a:solidFill>
                  <a:srgbClr val="002060"/>
                </a:solidFill>
                <a:effectLst/>
                <a:latin typeface="Times New Roman" panose="02020603050405020304" pitchFamily="18" charset="0"/>
                <a:ea typeface="Times New Roman" panose="02020603050405020304" pitchFamily="18" charset="0"/>
              </a:rPr>
              <a:t>Στις περιοχές της Μακεδονίας και της Θράκης εμφανίζεται το έθιμο των μεταμφιέσεων, που φαίνεται πως έχει σχέση με τους καλικάντζαρους.</a:t>
            </a:r>
            <a:endParaRPr lang="ru-RU" dirty="0">
              <a:solidFill>
                <a:srgbClr val="002060"/>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3726825557"/>
      </p:ext>
    </p:extLst>
  </p:cSld>
  <p:clrMapOvr>
    <a:masterClrMapping/>
  </p:clrMapOvr>
  <p:transition spd="slow" advClick="0" advTm="5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Рисунок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849" y="659080"/>
            <a:ext cx="4393870" cy="292471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60073" y="4345011"/>
            <a:ext cx="7885216" cy="1631216"/>
          </a:xfrm>
          <a:prstGeom prst="rect">
            <a:avLst/>
          </a:prstGeom>
        </p:spPr>
        <p:txBody>
          <a:bodyPr wrap="square">
            <a:spAutoFit/>
          </a:bodyPr>
          <a:lstStyle/>
          <a:p>
            <a:pPr lvl="0" algn="just" eaLnBrk="0" fontAlgn="base" hangingPunct="0">
              <a:spcBef>
                <a:spcPct val="0"/>
              </a:spcBef>
              <a:spcAft>
                <a:spcPct val="0"/>
              </a:spcAft>
            </a:pPr>
            <a:r>
              <a:rPr kumimoji="0" lang="el-GR" altLang="ru-RU" sz="20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Πέλλα</a:t>
            </a:r>
            <a:r>
              <a:rPr kumimoji="0" lang="ru-RU" altLang="ru-RU" sz="20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l-GR" altLang="ru-RU" sz="20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el-GR" altLang="ru-RU" sz="20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l-GR" altLang="ru-RU" sz="20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Στην Πέλλα αναβιώνει το έθιμο της "Κόλιντα Μπάμπω", όπου οι κάτοικοι ανάβουν φωτιές φωνάζοντας "κόλιντα μπάμπω", που σημαίνει "σφάζουν γιαγιά". Σύμφωνα με το έθιμο, οι φωτιές ανάβουν για να μάθουν οι άνθρωποι για τη σφαγή του Ηρώδη και να προφυλαχτούν.</a:t>
            </a:r>
            <a:endParaRPr kumimoji="0" lang="ru-RU" altLang="ru-RU" sz="20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8" y="5802270"/>
            <a:ext cx="2705586" cy="937679"/>
          </a:xfrm>
          <a:prstGeom prst="rect">
            <a:avLst/>
          </a:prstGeom>
        </p:spPr>
      </p:pic>
    </p:spTree>
    <p:extLst>
      <p:ext uri="{BB962C8B-B14F-4D97-AF65-F5344CB8AC3E}">
        <p14:creationId xmlns:p14="http://schemas.microsoft.com/office/powerpoint/2010/main" val="781042266"/>
      </p:ext>
    </p:extLst>
  </p:cSld>
  <p:clrMapOvr>
    <a:masterClrMapping/>
  </p:clrMapOvr>
  <p:transition spd="slow" advClick="0" advTm="5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196" y="1351416"/>
            <a:ext cx="4795280" cy="36172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18556" y="576805"/>
            <a:ext cx="6096000" cy="4893647"/>
          </a:xfrm>
          <a:prstGeom prst="rect">
            <a:avLst/>
          </a:prstGeom>
        </p:spPr>
        <p:txBody>
          <a:bodyPr>
            <a:spAutoFit/>
          </a:bodyPr>
          <a:lstStyle/>
          <a:p>
            <a:pPr lvl="0" algn="just" eaLnBrk="0" fontAlgn="base" hangingPunct="0">
              <a:spcBef>
                <a:spcPct val="0"/>
              </a:spcBef>
              <a:spcAft>
                <a:spcPct val="0"/>
              </a:spcAft>
            </a:pPr>
            <a:r>
              <a:rPr kumimoji="0" lang="el-GR" altLang="ru-RU" sz="24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Φλώρινα</a:t>
            </a:r>
            <a:r>
              <a:rPr kumimoji="0" lang="ru-RU" altLang="ru-RU" sz="24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Στη Φλώρινα, οι κάτοικοι υποδέχονται τη γέννηση του Χριστού ανάβοντας μεγάλες φωτιές στις 12 τα μεσάνυχτα, που συμβολίζουν τη φωτιά που άναψαν οι ποιμένες της Βηθλεέμ για να ζεσταθεί ο νεογέννητος Χριστός. Φωτιές ανάβουν επίσης και το βράδυ της Πρωτοχρονιάς.</a:t>
            </a:r>
            <a:endParaRPr kumimoji="0" lang="ru-RU" altLang="ru-RU" sz="2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Στη</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Θράκη</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έχουν</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ένα</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έθιμο</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τη</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παραμονή</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των</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Χριστουγέννων.Οι</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άντρες</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γυρνάνε</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το</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βράδυ</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στα χωριά</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παίζοντας</a:t>
            </a:r>
            <a:r>
              <a:rPr kumimoji="0" lang="ru-RU"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ru-RU" sz="24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γκάιντα</a:t>
            </a:r>
            <a:endParaRPr kumimoji="0" lang="ru-RU" altLang="ru-RU" sz="2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2202192589"/>
      </p:ext>
    </p:extLst>
  </p:cSld>
  <p:clrMapOvr>
    <a:masterClrMapping/>
  </p:clrMapOvr>
  <p:transition spd="slow" advClick="0" advTm="500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56" y="3693224"/>
            <a:ext cx="3241964" cy="2434399"/>
          </a:xfrm>
          <a:prstGeom prst="rect">
            <a:avLst/>
          </a:prstGeom>
          <a:noFill/>
          <a:extLst>
            <a:ext uri="{909E8E84-426E-40DD-AFC4-6F175D3DCCD1}">
              <a14:hiddenFill xmlns:a14="http://schemas.microsoft.com/office/drawing/2010/main">
                <a:solidFill>
                  <a:srgbClr val="FFFFFF"/>
                </a:solidFill>
              </a14:hiddenFill>
            </a:ext>
          </a:extLst>
        </p:spPr>
      </p:pic>
      <p:pic>
        <p:nvPicPr>
          <p:cNvPr id="15361" name="Рисунок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603" y="3693225"/>
            <a:ext cx="3762253" cy="24343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243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ru-RU" sz="1800" b="0" i="0" u="none" strike="noStrike" cap="none" normalizeH="0" baseline="0" smtClean="0">
              <a:ln>
                <a:noFill/>
              </a:ln>
              <a:solidFill>
                <a:schemeClr val="tx1"/>
              </a:solidFill>
              <a:effectLst/>
              <a:latin typeface="Arial" panose="020B0604020202020204" pitchFamily="34" charset="0"/>
            </a:endParaRPr>
          </a:p>
        </p:txBody>
      </p:sp>
      <p:sp>
        <p:nvSpPr>
          <p:cNvPr id="7" name="Прямоугольник 6"/>
          <p:cNvSpPr/>
          <p:nvPr/>
        </p:nvSpPr>
        <p:spPr>
          <a:xfrm>
            <a:off x="5067121" y="1261155"/>
            <a:ext cx="2087431" cy="523220"/>
          </a:xfrm>
          <a:prstGeom prst="rect">
            <a:avLst/>
          </a:prstGeom>
        </p:spPr>
        <p:txBody>
          <a:bodyPr wrap="none">
            <a:spAutoFit/>
          </a:bodyPr>
          <a:lstStyle/>
          <a:p>
            <a:r>
              <a:rPr kumimoji="0" lang="el-GR" altLang="ru-RU" sz="28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ΘΕΣΣΑΛΙΑ</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58552" y="1788333"/>
            <a:ext cx="9736118" cy="1938992"/>
          </a:xfrm>
          <a:prstGeom prst="rect">
            <a:avLst/>
          </a:prstGeom>
        </p:spPr>
        <p:txBody>
          <a:bodyPr wrap="square">
            <a:spAutoFit/>
          </a:bodyPr>
          <a:lstStyle/>
          <a:p>
            <a:pPr algn="just"/>
            <a:r>
              <a:rPr lang="el-GR" sz="2400" dirty="0" smtClean="0">
                <a:solidFill>
                  <a:srgbClr val="002060"/>
                </a:solidFill>
                <a:effectLst/>
                <a:latin typeface="Times New Roman" panose="02020603050405020304" pitchFamily="18" charset="0"/>
                <a:ea typeface="Times New Roman" panose="02020603050405020304" pitchFamily="18" charset="0"/>
              </a:rPr>
              <a:t>Ένα από τα σημαντικότερα χριστουγεννιάτικα έθιμα της Θεσσαλίας είναι το σφάξιμο του γουρουνιού. Η προετοιμασία για το σφάξιμο γινόταν με εξαιρετική φροντίδα, ενώ επακολουθούσε γλέντι μέχρι τα ξημερώματα, για να επαναληφθεί η ίδια διαδικασία την επόμενη και τη μεθεπόμενη μέρα.</a:t>
            </a:r>
            <a:br>
              <a:rPr lang="el-GR" sz="2400" dirty="0" smtClean="0">
                <a:solidFill>
                  <a:srgbClr val="002060"/>
                </a:solidFill>
                <a:effectLst/>
                <a:latin typeface="Times New Roman" panose="02020603050405020304" pitchFamily="18" charset="0"/>
                <a:ea typeface="Times New Roman" panose="02020603050405020304" pitchFamily="18" charset="0"/>
              </a:rPr>
            </a:br>
            <a:endParaRPr lang="ru-RU" sz="2400" dirty="0">
              <a:solidFill>
                <a:srgbClr val="002060"/>
              </a:solidFill>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3220809162"/>
      </p:ext>
    </p:extLst>
  </p:cSld>
  <p:clrMapOvr>
    <a:masterClrMapping/>
  </p:clrMapOvr>
  <p:transition spd="slow" advClick="0" advTm="500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43" y="1775193"/>
            <a:ext cx="4001985" cy="35160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434941" y="1178718"/>
            <a:ext cx="6096000" cy="4708981"/>
          </a:xfrm>
          <a:prstGeom prst="rect">
            <a:avLst/>
          </a:prstGeom>
        </p:spPr>
        <p:txBody>
          <a:bodyPr>
            <a:spAutoFit/>
          </a:bodyPr>
          <a:lstStyle/>
          <a:p>
            <a:pPr algn="just"/>
            <a:r>
              <a:rPr lang="el-GR" sz="2000" dirty="0" smtClean="0">
                <a:solidFill>
                  <a:srgbClr val="002060"/>
                </a:solidFill>
                <a:latin typeface="Times New Roman" panose="02020603050405020304" pitchFamily="18" charset="0"/>
                <a:cs typeface="Times New Roman" panose="02020603050405020304" pitchFamily="18" charset="0"/>
              </a:rPr>
              <a:t>Ιωάννινα</a:t>
            </a:r>
            <a:br>
              <a:rPr lang="el-GR" sz="2000" dirty="0" smtClean="0">
                <a:solidFill>
                  <a:srgbClr val="002060"/>
                </a:solidFill>
                <a:latin typeface="Times New Roman" panose="02020603050405020304" pitchFamily="18" charset="0"/>
                <a:cs typeface="Times New Roman" panose="02020603050405020304" pitchFamily="18" charset="0"/>
              </a:rPr>
            </a:br>
            <a:r>
              <a:rPr lang="el-GR" sz="2000" dirty="0" smtClean="0">
                <a:solidFill>
                  <a:srgbClr val="002060"/>
                </a:solidFill>
                <a:latin typeface="Times New Roman" panose="02020603050405020304" pitchFamily="18" charset="0"/>
                <a:cs typeface="Times New Roman" panose="02020603050405020304" pitchFamily="18" charset="0"/>
              </a:rPr>
              <a:t>Στα Γιάννενα δεν κρατούν ολόκληρο το πουρνάρι αναμμένο στο χέρι τους, αλλά κρατούν στη χούφτα τους μια χεριά δαφνόφυλλα και πουρναρόφυλλα, που τα πετούν στο τζάκι, μόλις μπούνε και καλημερίζουν. Κι όταν τα φύλλα τα ξερά πιάσουν φωτιά κι αρχίσουν να τρίζουν και να πετάνε σπίθες, εύχονται: "Αρνιά, κατσίκια, νύφες και γαμπρούς!" Αυτή είναι η καλύτερη ευχή για κάθε νοικοκύρη. Να προκόβουν τα κοπάδια του, να πληθαίνει η φαμελιά του, να μεγαλώνουν τα κορίτσια και τα παλικάρια του, να του φέρνουν στο σπίτι νύφες και γαμπρούς, να του δώσουν εγγόνια που δε θ' αφήσουν τ' όνομα το πατρικό να σβήσει.</a:t>
            </a:r>
            <a:br>
              <a:rPr lang="el-GR" sz="2000" dirty="0" smtClean="0">
                <a:solidFill>
                  <a:srgbClr val="002060"/>
                </a:solidFill>
                <a:latin typeface="Times New Roman" panose="02020603050405020304" pitchFamily="18" charset="0"/>
                <a:cs typeface="Times New Roman" panose="02020603050405020304" pitchFamily="18" charset="0"/>
              </a:rPr>
            </a:br>
            <a:r>
              <a:rPr lang="el-GR" sz="2000" dirty="0" smtClean="0">
                <a:solidFill>
                  <a:srgbClr val="002060"/>
                </a:solidFill>
                <a:latin typeface="Times New Roman" panose="02020603050405020304" pitchFamily="18" charset="0"/>
                <a:cs typeface="Times New Roman" panose="02020603050405020304" pitchFamily="18" charset="0"/>
              </a:rPr>
              <a:t>Στην Ήπειρο φτιάχνουν ακόμη και σήμερα, μπορέκια, κρεατόπιτες, κοτόπιτες και γαλακτομπούρεκο.</a:t>
            </a:r>
            <a:endParaRPr lang="el-GR" sz="20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3119208777"/>
      </p:ext>
    </p:extLst>
  </p:cSld>
  <p:clrMapOvr>
    <a:masterClrMapping/>
  </p:clrMapOvr>
  <p:transition spd="slow" advClick="0" advTm="5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318" y="0"/>
            <a:ext cx="4309963" cy="3385334"/>
          </a:xfrm>
          <a:prstGeom prst="rect">
            <a:avLst/>
          </a:prstGeom>
          <a:noFill/>
          <a:extLst>
            <a:ext uri="{909E8E84-426E-40DD-AFC4-6F175D3DCCD1}">
              <a14:hiddenFill xmlns:a14="http://schemas.microsoft.com/office/drawing/2010/main">
                <a:solidFill>
                  <a:srgbClr val="FFFFFF"/>
                </a:solidFill>
              </a14:hiddenFill>
            </a:ext>
          </a:extLst>
        </p:spPr>
      </p:pic>
      <p:pic>
        <p:nvPicPr>
          <p:cNvPr id="1025" name="Рисунок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085" y="3426774"/>
            <a:ext cx="4446745" cy="34312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0" y="2162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ru-RU" sz="1400" b="0" i="0" u="none" strike="noStrike" cap="none" normalizeH="0" baseline="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l-GR" altLang="ru-RU" sz="1800" b="0" i="0" u="none" strike="noStrike" cap="none" normalizeH="0" baseline="0" smtClean="0">
              <a:ln>
                <a:noFill/>
              </a:ln>
              <a:solidFill>
                <a:schemeClr val="tx1"/>
              </a:solidFill>
              <a:effectLst/>
              <a:latin typeface="Arial" panose="020B0604020202020204" pitchFamily="34" charset="0"/>
            </a:endParaRPr>
          </a:p>
        </p:txBody>
      </p:sp>
      <p:sp>
        <p:nvSpPr>
          <p:cNvPr id="6" name="Прямоугольник 5"/>
          <p:cNvSpPr/>
          <p:nvPr/>
        </p:nvSpPr>
        <p:spPr>
          <a:xfrm>
            <a:off x="160757" y="184666"/>
            <a:ext cx="6716571" cy="6709529"/>
          </a:xfrm>
          <a:prstGeom prst="rect">
            <a:avLst/>
          </a:prstGeom>
        </p:spPr>
        <p:txBody>
          <a:bodyPr wrap="square">
            <a:spAutoFit/>
          </a:bodyPr>
          <a:lstStyle/>
          <a:p>
            <a:pPr lvl="0" algn="just" eaLnBrk="0" fontAlgn="base" hangingPunct="0">
              <a:spcBef>
                <a:spcPct val="0"/>
              </a:spcBef>
              <a:spcAft>
                <a:spcPct val="0"/>
              </a:spcAft>
            </a:pPr>
            <a:r>
              <a:rPr kumimoji="0" lang="el-GR" altLang="ru-RU" sz="23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Το </a:t>
            </a:r>
            <a:r>
              <a:rPr kumimoji="0" lang="en-US" altLang="ru-RU" sz="2300" b="0" i="0" u="none" strike="noStrike" cap="none" normalizeH="0" baseline="0" dirty="0" err="1"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μήνυμ</a:t>
            </a:r>
            <a:r>
              <a:rPr kumimoji="0" lang="en-US" altLang="ru-RU" sz="23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α</a:t>
            </a:r>
            <a:r>
              <a:rPr kumimoji="0" lang="el-GR" altLang="ru-RU" sz="23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της Γέννησης του Χριστού φέρνουν πρώτα από όλους τα παιδιά. Την παραμονή των Χριστουγέννων ξεχύνονται στους δρόμους και με τα κάλαντα, τα εθιμικά, τα ευχετικά, τα εγκωμιαστικά τραγούδια φέρνουν από σπίτι σε σπίτι την "καλοχρονιά". Η ονομασία τους προέρχεται από τις Ρωμαϊκές Καλένδες. Οι μικρασιάτες ονόμαζαν το ημερολόγιο "καλαντάρι". Τα κάλαντα έχουν τις ρίζες τους στην αρχαία Ελλάδα, όπου λέγονταν σε διάφορες εορτές Θεών. Τα παιδιά κρατούσαν ένα κλαδί ελιάς ή δάφνης που ήταν στολισμένο με καρπούς και άσπρο μαλλί (η λεγόμενη ειρεσιώνη) στο οποίο κρεμούσαν κόκκινες και άσπρες κλωστές και γύριζαν από σπίτι σε σπίτι και τραγουδούσαν. Άλλοτε πάλι, κρατούσαν ομοίωμα καραβιού που παρίστανε τον ερχομό του Θεού Διονύσου.</a:t>
            </a:r>
            <a:r>
              <a:rPr kumimoji="0" lang="el-GR" altLang="ru-RU"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rPr>
              <a:t/>
            </a:r>
            <a:br>
              <a:rPr kumimoji="0" lang="el-GR" altLang="ru-RU"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rPr>
            </a:br>
            <a:r>
              <a:rPr kumimoji="0" lang="el-GR" altLang="ru-RU"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rPr>
              <a:t/>
            </a:r>
            <a:br>
              <a:rPr kumimoji="0" lang="el-GR" altLang="ru-RU"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rPr>
            </a:br>
            <a:endParaRPr kumimoji="0" lang="el-GR" altLang="ru-RU" sz="2800" b="0" i="0" u="none" strike="noStrike" cap="none" normalizeH="0" baseline="0" dirty="0" smtClean="0">
              <a:ln>
                <a:noFill/>
              </a:ln>
              <a:solidFill>
                <a:schemeClr val="tx1"/>
              </a:solidFill>
              <a:effectLst/>
              <a:latin typeface="Arial" panose="020B0604020202020204" pitchFamily="34"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57" y="5920321"/>
            <a:ext cx="2705586" cy="937679"/>
          </a:xfrm>
          <a:prstGeom prst="rect">
            <a:avLst/>
          </a:prstGeom>
        </p:spPr>
      </p:pic>
    </p:spTree>
    <p:extLst>
      <p:ext uri="{BB962C8B-B14F-4D97-AF65-F5344CB8AC3E}">
        <p14:creationId xmlns:p14="http://schemas.microsoft.com/office/powerpoint/2010/main" val="3266428130"/>
      </p:ext>
    </p:extLst>
  </p:cSld>
  <p:clrMapOvr>
    <a:masterClrMapping/>
  </p:clrMapOvr>
  <p:transition spd="slow" advClick="0" advTm="5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36" y="1591250"/>
            <a:ext cx="10058400" cy="3776869"/>
          </a:xfrm>
          <a:prstGeom prst="rect">
            <a:avLst/>
          </a:prstGeom>
        </p:spPr>
      </p:pic>
    </p:spTree>
    <p:extLst>
      <p:ext uri="{BB962C8B-B14F-4D97-AF65-F5344CB8AC3E}">
        <p14:creationId xmlns:p14="http://schemas.microsoft.com/office/powerpoint/2010/main" val="3727911714"/>
      </p:ext>
    </p:extLst>
  </p:cSld>
  <p:clrMapOvr>
    <a:masterClrMapping/>
  </p:clrMapOvr>
  <p:transition spd="slow" advClick="0" advTm="5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208" y="3183805"/>
            <a:ext cx="8170223" cy="336321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27512" y="1099043"/>
            <a:ext cx="11424062" cy="1815882"/>
          </a:xfrm>
          <a:prstGeom prst="rect">
            <a:avLst/>
          </a:prstGeom>
        </p:spPr>
        <p:txBody>
          <a:bodyPr wrap="square">
            <a:spAutoFit/>
          </a:bodyPr>
          <a:lstStyle/>
          <a:p>
            <a:pPr lvl="0" algn="just" eaLnBrk="0" fontAlgn="base" hangingPunct="0">
              <a:spcBef>
                <a:spcPct val="0"/>
              </a:spcBef>
              <a:spcAft>
                <a:spcPct val="0"/>
              </a:spcAft>
            </a:pPr>
            <a:r>
              <a:rPr kumimoji="0" lang="el-GR" altLang="ru-RU" sz="28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Στο Βυζάντιο κρατούσαν είτε ραβδιά, είτε φανάρια ή ακόμα και ομοιώματα πλοίων ή και κτηρίων που ήταν στολισμένα. Στα μεταβυζαντινά χρόνια τα παιδιά κρατούσαν εικόνα του Χριστού ενώ στια παραθαλάσσιες περιοχές και στα νησιά ένα στολισμένο καραβάκι.</a:t>
            </a:r>
            <a:endParaRPr kumimoji="0" lang="el-GR" altLang="ru-RU" sz="40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43" y="5819379"/>
            <a:ext cx="2705586" cy="937679"/>
          </a:xfrm>
          <a:prstGeom prst="rect">
            <a:avLst/>
          </a:prstGeom>
        </p:spPr>
      </p:pic>
    </p:spTree>
    <p:extLst>
      <p:ext uri="{BB962C8B-B14F-4D97-AF65-F5344CB8AC3E}">
        <p14:creationId xmlns:p14="http://schemas.microsoft.com/office/powerpoint/2010/main" val="3050810179"/>
      </p:ext>
    </p:extLst>
  </p:cSld>
  <p:clrMapOvr>
    <a:masterClrMapping/>
  </p:clrMapOvr>
  <p:transition spd="slow" advClick="0" advTm="5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569" y="527802"/>
            <a:ext cx="4295774" cy="3048156"/>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2" descr="Описание: http://www.aftodioikisi.gr/Innet/UsersFiles/sa/DHMOI/XRISTOUGENNA-kalanta-AFTODIOIK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236" y="3821504"/>
            <a:ext cx="2732439" cy="27324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1"/>
          <p:cNvSpPr>
            <a:spLocks noChangeArrowheads="1"/>
          </p:cNvSpPr>
          <p:nvPr/>
        </p:nvSpPr>
        <p:spPr bwMode="auto">
          <a:xfrm>
            <a:off x="3776354" y="12706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12"/>
          <p:cNvSpPr>
            <a:spLocks noChangeArrowheads="1"/>
          </p:cNvSpPr>
          <p:nvPr/>
        </p:nvSpPr>
        <p:spPr bwMode="auto">
          <a:xfrm>
            <a:off x="3776354" y="33185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rPr>
              <a:t>  </a:t>
            </a:r>
            <a:endParaRPr kumimoji="0" lang="el-GR" altLang="ru-RU" sz="1800" b="0" i="0" u="none" strike="noStrike" cap="none" normalizeH="0" baseline="0" smtClean="0">
              <a:ln>
                <a:noFill/>
              </a:ln>
              <a:solidFill>
                <a:schemeClr val="tx1"/>
              </a:solidFill>
              <a:effectLst/>
              <a:latin typeface="Arial" panose="020B0604020202020204" pitchFamily="34" charset="0"/>
            </a:endParaRPr>
          </a:p>
        </p:txBody>
      </p:sp>
      <p:sp>
        <p:nvSpPr>
          <p:cNvPr id="10" name="Прямоугольник 9"/>
          <p:cNvSpPr/>
          <p:nvPr/>
        </p:nvSpPr>
        <p:spPr>
          <a:xfrm>
            <a:off x="344384" y="676894"/>
            <a:ext cx="6479970" cy="5262979"/>
          </a:xfrm>
          <a:prstGeom prst="rect">
            <a:avLst/>
          </a:prstGeom>
        </p:spPr>
        <p:txBody>
          <a:bodyPr wrap="square">
            <a:spAutoFit/>
          </a:bodyPr>
          <a:lstStyle/>
          <a:p>
            <a:pPr algn="just"/>
            <a:r>
              <a:rPr lang="ru-RU" sz="2400" dirty="0" smtClean="0">
                <a:solidFill>
                  <a:srgbClr val="002060"/>
                </a:solidFill>
                <a:latin typeface="Times New Roman" panose="02020603050405020304" pitchFamily="18" charset="0"/>
                <a:cs typeface="Times New Roman" panose="02020603050405020304" pitchFamily="18" charset="0"/>
              </a:rPr>
              <a:t>Τα </a:t>
            </a:r>
            <a:r>
              <a:rPr lang="ru-RU" sz="2400" dirty="0" err="1" smtClean="0">
                <a:solidFill>
                  <a:srgbClr val="002060"/>
                </a:solidFill>
                <a:latin typeface="Times New Roman" panose="02020603050405020304" pitchFamily="18" charset="0"/>
                <a:cs typeface="Times New Roman" panose="02020603050405020304" pitchFamily="18" charset="0"/>
              </a:rPr>
              <a:t>κάλ</a:t>
            </a:r>
            <a:r>
              <a:rPr lang="ru-RU" sz="2400" dirty="0" smtClean="0">
                <a:solidFill>
                  <a:srgbClr val="002060"/>
                </a:solidFill>
                <a:latin typeface="Times New Roman" panose="02020603050405020304" pitchFamily="18" charset="0"/>
                <a:cs typeface="Times New Roman" panose="02020603050405020304" pitchFamily="18" charset="0"/>
              </a:rPr>
              <a:t>αντα περιέχουν ευχές για τον νοικοκύρη, τη νοικοκυρά και τα υπόλοιπα , μέλη της οικογένειας. </a:t>
            </a:r>
            <a:r>
              <a:rPr lang="ru-RU" sz="2400" dirty="0" err="1" smtClean="0">
                <a:solidFill>
                  <a:srgbClr val="002060"/>
                </a:solidFill>
                <a:latin typeface="Times New Roman" panose="02020603050405020304" pitchFamily="18" charset="0"/>
                <a:cs typeface="Times New Roman" panose="02020603050405020304" pitchFamily="18" charset="0"/>
              </a:rPr>
              <a:t>Αν</a:t>
            </a:r>
            <a:r>
              <a:rPr lang="ru-RU" sz="2400" dirty="0" smtClean="0">
                <a:solidFill>
                  <a:srgbClr val="002060"/>
                </a:solidFill>
                <a:latin typeface="Times New Roman" panose="02020603050405020304" pitchFamily="18" charset="0"/>
                <a:cs typeface="Times New Roman" panose="02020603050405020304" pitchFamily="18" charset="0"/>
              </a:rPr>
              <a:t> η </a:t>
            </a:r>
            <a:r>
              <a:rPr lang="ru-RU" sz="2400" dirty="0" err="1" smtClean="0">
                <a:solidFill>
                  <a:srgbClr val="002060"/>
                </a:solidFill>
                <a:latin typeface="Times New Roman" panose="02020603050405020304" pitchFamily="18" charset="0"/>
                <a:cs typeface="Times New Roman" panose="02020603050405020304" pitchFamily="18" charset="0"/>
              </a:rPr>
              <a:t>οικογένει</a:t>
            </a:r>
            <a:r>
              <a:rPr lang="ru-RU" sz="2400" dirty="0" smtClean="0">
                <a:solidFill>
                  <a:srgbClr val="002060"/>
                </a:solidFill>
                <a:latin typeface="Times New Roman" panose="02020603050405020304" pitchFamily="18" charset="0"/>
                <a:cs typeface="Times New Roman" panose="02020603050405020304" pitchFamily="18" charset="0"/>
              </a:rPr>
              <a:t>α έχει στάνη με πρόβατα ή ο νοικοκύρης ήταν γεωργός, τότε τα κάλαντα έχουν ανάλογο περιεχόμενο και φυσικά σχετικές ευχές. Η </a:t>
            </a:r>
            <a:r>
              <a:rPr lang="ru-RU" sz="2400" dirty="0" err="1" smtClean="0">
                <a:solidFill>
                  <a:srgbClr val="002060"/>
                </a:solidFill>
                <a:latin typeface="Times New Roman" panose="02020603050405020304" pitchFamily="18" charset="0"/>
                <a:cs typeface="Times New Roman" panose="02020603050405020304" pitchFamily="18" charset="0"/>
              </a:rPr>
              <a:t>νοικοκυρά</a:t>
            </a:r>
            <a:r>
              <a:rPr lang="ru-RU" sz="2400" dirty="0" smtClean="0">
                <a:solidFill>
                  <a:srgbClr val="002060"/>
                </a:solidFill>
                <a:latin typeface="Times New Roman" panose="02020603050405020304" pitchFamily="18" charset="0"/>
                <a:cs typeface="Times New Roman" panose="02020603050405020304" pitchFamily="18" charset="0"/>
              </a:rPr>
              <a:t> π</a:t>
            </a:r>
            <a:r>
              <a:rPr lang="ru-RU" sz="2400" dirty="0" err="1" smtClean="0">
                <a:solidFill>
                  <a:srgbClr val="002060"/>
                </a:solidFill>
                <a:latin typeface="Times New Roman" panose="02020603050405020304" pitchFamily="18" charset="0"/>
                <a:cs typeface="Times New Roman" panose="02020603050405020304" pitchFamily="18" charset="0"/>
              </a:rPr>
              <a:t>ροσφέρει</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στ</a:t>
            </a:r>
            <a:r>
              <a:rPr lang="ru-RU" sz="2400" dirty="0" smtClean="0">
                <a:solidFill>
                  <a:srgbClr val="002060"/>
                </a:solidFill>
                <a:latin typeface="Times New Roman" panose="02020603050405020304" pitchFamily="18" charset="0"/>
                <a:cs typeface="Times New Roman" panose="02020603050405020304" pitchFamily="18" charset="0"/>
              </a:rPr>
              <a:t>α παιδιά γλυκίσματα, κάστανα, καρύδια και εκείνα συνεχίζουν για να "τα πουν" στο επόμενο σπίτι.</a:t>
            </a:r>
          </a:p>
          <a:p>
            <a:pPr algn="just"/>
            <a:r>
              <a:rPr lang="ru-RU" sz="2400" dirty="0" err="1" smtClean="0">
                <a:solidFill>
                  <a:srgbClr val="002060"/>
                </a:solidFill>
                <a:latin typeface="Times New Roman" panose="02020603050405020304" pitchFamily="18" charset="0"/>
                <a:cs typeface="Times New Roman" panose="02020603050405020304" pitchFamily="18" charset="0"/>
              </a:rPr>
              <a:t>Πολλά</a:t>
            </a:r>
            <a:r>
              <a:rPr lang="ru-RU" sz="2400" dirty="0" smtClean="0">
                <a:solidFill>
                  <a:srgbClr val="002060"/>
                </a:solidFill>
                <a:latin typeface="Times New Roman" panose="02020603050405020304" pitchFamily="18" charset="0"/>
                <a:cs typeface="Times New Roman" panose="02020603050405020304" pitchFamily="18" charset="0"/>
              </a:rPr>
              <a:t> από τα </a:t>
            </a:r>
            <a:r>
              <a:rPr lang="ru-RU" sz="2400" dirty="0" err="1" smtClean="0">
                <a:solidFill>
                  <a:srgbClr val="002060"/>
                </a:solidFill>
                <a:latin typeface="Times New Roman" panose="02020603050405020304" pitchFamily="18" charset="0"/>
                <a:cs typeface="Times New Roman" panose="02020603050405020304" pitchFamily="18" charset="0"/>
              </a:rPr>
              <a:t>έθιμ</a:t>
            </a:r>
            <a:r>
              <a:rPr lang="ru-RU" sz="2400" dirty="0" smtClean="0">
                <a:solidFill>
                  <a:srgbClr val="002060"/>
                </a:solidFill>
                <a:latin typeface="Times New Roman" panose="02020603050405020304" pitchFamily="18" charset="0"/>
                <a:cs typeface="Times New Roman" panose="02020603050405020304" pitchFamily="18" charset="0"/>
              </a:rPr>
              <a:t>α των Χριστουγέννων είναι τα ίδια με αυτά της Πρωτοχρονιάς. </a:t>
            </a:r>
            <a:r>
              <a:rPr lang="ru-RU" sz="2400" dirty="0" err="1" smtClean="0">
                <a:solidFill>
                  <a:srgbClr val="002060"/>
                </a:solidFill>
                <a:latin typeface="Times New Roman" panose="02020603050405020304" pitchFamily="18" charset="0"/>
                <a:cs typeface="Times New Roman" panose="02020603050405020304" pitchFamily="18" charset="0"/>
              </a:rPr>
              <a:t>Αυτό</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οφείλετ</a:t>
            </a:r>
            <a:r>
              <a:rPr lang="ru-RU" sz="2400" dirty="0" smtClean="0">
                <a:solidFill>
                  <a:srgbClr val="002060"/>
                </a:solidFill>
                <a:latin typeface="Times New Roman" panose="02020603050405020304" pitchFamily="18" charset="0"/>
                <a:cs typeface="Times New Roman" panose="02020603050405020304" pitchFamily="18" charset="0"/>
              </a:rPr>
              <a:t>αι όπως εξηγεί ο λαογράφος Γ. </a:t>
            </a:r>
            <a:r>
              <a:rPr lang="ru-RU" sz="2400" dirty="0" err="1" smtClean="0">
                <a:solidFill>
                  <a:srgbClr val="002060"/>
                </a:solidFill>
                <a:latin typeface="Times New Roman" panose="02020603050405020304" pitchFamily="18" charset="0"/>
                <a:cs typeface="Times New Roman" panose="02020603050405020304" pitchFamily="18" charset="0"/>
              </a:rPr>
              <a:t>Μέγ</a:t>
            </a:r>
            <a:r>
              <a:rPr lang="ru-RU" sz="2400" dirty="0" smtClean="0">
                <a:solidFill>
                  <a:srgbClr val="002060"/>
                </a:solidFill>
                <a:latin typeface="Times New Roman" panose="02020603050405020304" pitchFamily="18" charset="0"/>
                <a:cs typeface="Times New Roman" panose="02020603050405020304" pitchFamily="18" charset="0"/>
              </a:rPr>
              <a:t>ας, στο ότι από τα μέσα του 40υ αιώνα η 25η Δεκεμβρίου είχε οριστεί όχι μόνο ως γενέθλια ημέρα του Χριστού αλλά και ως πρώτη μέρα του έτους.</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3630295731"/>
      </p:ext>
    </p:extLst>
  </p:cSld>
  <p:clrMapOvr>
    <a:masterClrMapping/>
  </p:clrMapOvr>
  <p:transition spd="slow" advClick="0" advTm="5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 name="Рисунок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17" y="789709"/>
            <a:ext cx="4343400" cy="24479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2720459"/>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Прямоугольник 5"/>
          <p:cNvSpPr/>
          <p:nvPr/>
        </p:nvSpPr>
        <p:spPr>
          <a:xfrm>
            <a:off x="415636" y="3705101"/>
            <a:ext cx="11305309" cy="1815882"/>
          </a:xfrm>
          <a:prstGeom prst="rect">
            <a:avLst/>
          </a:prstGeom>
        </p:spPr>
        <p:txBody>
          <a:bodyPr wrap="square">
            <a:spAutoFit/>
          </a:bodyPr>
          <a:lstStyle/>
          <a:p>
            <a:pPr lvl="0" algn="just" eaLnBrk="0" fontAlgn="base" hangingPunct="0">
              <a:spcBef>
                <a:spcPct val="0"/>
              </a:spcBef>
              <a:spcAft>
                <a:spcPct val="0"/>
              </a:spcAft>
            </a:pPr>
            <a:r>
              <a:rPr kumimoji="0" lang="el-GR" altLang="ru-RU" sz="28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Παλαιότερα κάθε νοικοκυρά ζύμωνε το "Χριστόψωμο" ή τη χριστουγεννιάτικη κουλούρα ή τους "Σταυρούς" και τις "βλάζες", όπως ονομάζονταν σε κάθε περιοχή. Γύρω από το "Χριστόψωμο" πλέκεται και το ομώνυμο διήγημα του Αλέξανδρου Παπαδιαμάντη.</a:t>
            </a:r>
            <a:r>
              <a:rPr kumimoji="0" lang="ru-RU" altLang="ru-RU"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endParaRPr kumimoji="0" lang="ru-RU" altLang="ru-RU" sz="40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2803851840"/>
      </p:ext>
    </p:extLst>
  </p:cSld>
  <p:clrMapOvr>
    <a:masterClrMapping/>
  </p:clrMapOvr>
  <p:transition spd="slow" advClick="0" advTm="5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05891" y="335768"/>
            <a:ext cx="7980218" cy="1200329"/>
          </a:xfrm>
          <a:prstGeom prst="rect">
            <a:avLst/>
          </a:prstGeom>
        </p:spPr>
        <p:txBody>
          <a:bodyPr wrap="square">
            <a:spAutoFit/>
          </a:bodyPr>
          <a:lstStyle/>
          <a:p>
            <a:pPr algn="ctr"/>
            <a:r>
              <a:rPr lang="el-GR" sz="2400" b="1" dirty="0" smtClean="0">
                <a:solidFill>
                  <a:srgbClr val="002060"/>
                </a:solidFill>
                <a:effectLst/>
                <a:latin typeface="Times New Roman" panose="02020603050405020304" pitchFamily="18" charset="0"/>
                <a:ea typeface="Times New Roman" panose="02020603050405020304" pitchFamily="18" charset="0"/>
              </a:rPr>
              <a:t>ΚΡΗΤΗ</a:t>
            </a:r>
            <a:r>
              <a:rPr lang="ru-RU" sz="2400" b="1" dirty="0" smtClean="0">
                <a:solidFill>
                  <a:srgbClr val="002060"/>
                </a:solidFill>
                <a:effectLst/>
                <a:latin typeface="Times New Roman" panose="02020603050405020304" pitchFamily="18" charset="0"/>
                <a:ea typeface="Times New Roman" panose="02020603050405020304" pitchFamily="18" charset="0"/>
              </a:rPr>
              <a:t> </a:t>
            </a:r>
            <a:r>
              <a:rPr lang="el-GR" sz="2400" dirty="0" smtClean="0">
                <a:solidFill>
                  <a:srgbClr val="002060"/>
                </a:solidFill>
                <a:effectLst/>
                <a:latin typeface="Times New Roman" panose="02020603050405020304" pitchFamily="18" charset="0"/>
                <a:ea typeface="Times New Roman" panose="02020603050405020304" pitchFamily="18" charset="0"/>
              </a:rPr>
              <a:t/>
            </a:r>
            <a:br>
              <a:rPr lang="el-GR" sz="2400" dirty="0" smtClean="0">
                <a:solidFill>
                  <a:srgbClr val="002060"/>
                </a:solidFill>
                <a:effectLst/>
                <a:latin typeface="Times New Roman" panose="02020603050405020304" pitchFamily="18" charset="0"/>
                <a:ea typeface="Times New Roman" panose="02020603050405020304" pitchFamily="18" charset="0"/>
              </a:rPr>
            </a:br>
            <a:r>
              <a:rPr lang="el-GR" sz="2400" b="1" dirty="0" smtClean="0">
                <a:solidFill>
                  <a:srgbClr val="002060"/>
                </a:solidFill>
                <a:effectLst/>
                <a:latin typeface="Times New Roman" panose="02020603050405020304" pitchFamily="18" charset="0"/>
                <a:ea typeface="Times New Roman" panose="02020603050405020304" pitchFamily="18" charset="0"/>
              </a:rPr>
              <a:t>Χριστούγεννα με Κρητική λύρα και… μπουγάτσα</a:t>
            </a:r>
            <a:r>
              <a:rPr lang="ru-RU" sz="2400" b="1" dirty="0" smtClean="0">
                <a:solidFill>
                  <a:srgbClr val="002060"/>
                </a:solidFill>
                <a:effectLst/>
                <a:latin typeface="Times New Roman" panose="02020603050405020304" pitchFamily="18" charset="0"/>
                <a:ea typeface="Times New Roman" panose="02020603050405020304" pitchFamily="18" charset="0"/>
              </a:rPr>
              <a:t> </a:t>
            </a:r>
            <a:r>
              <a:rPr lang="el-GR" sz="2400" dirty="0" smtClean="0">
                <a:solidFill>
                  <a:srgbClr val="002060"/>
                </a:solidFill>
                <a:effectLst/>
                <a:latin typeface="Times New Roman" panose="02020603050405020304" pitchFamily="18" charset="0"/>
                <a:ea typeface="Times New Roman" panose="02020603050405020304" pitchFamily="18" charset="0"/>
              </a:rPr>
              <a:t/>
            </a:r>
            <a:br>
              <a:rPr lang="el-GR" sz="2400" dirty="0" smtClean="0">
                <a:solidFill>
                  <a:srgbClr val="002060"/>
                </a:solidFill>
                <a:effectLst/>
                <a:latin typeface="Times New Roman" panose="02020603050405020304" pitchFamily="18" charset="0"/>
                <a:ea typeface="Times New Roman" panose="02020603050405020304" pitchFamily="18" charset="0"/>
              </a:rPr>
            </a:br>
            <a:endParaRPr lang="ru-RU" sz="2400" dirty="0">
              <a:solidFill>
                <a:srgbClr val="002060"/>
              </a:solidFill>
            </a:endParaRPr>
          </a:p>
        </p:txBody>
      </p:sp>
      <p:pic>
        <p:nvPicPr>
          <p:cNvPr id="5122" name="Рисунок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432" y="4637667"/>
            <a:ext cx="2135410" cy="163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Рисунок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811" y="1794265"/>
            <a:ext cx="3583007" cy="231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8773842" y="1289144"/>
            <a:ext cx="1830822" cy="410882"/>
          </a:xfrm>
          <a:prstGeom prst="rect">
            <a:avLst/>
          </a:prstGeom>
        </p:spPr>
        <p:txBody>
          <a:bodyPr wrap="none">
            <a:spAutoFit/>
          </a:bodyPr>
          <a:lstStyle/>
          <a:p>
            <a:pPr>
              <a:lnSpc>
                <a:spcPct val="115000"/>
              </a:lnSpc>
              <a:spcAft>
                <a:spcPts val="0"/>
              </a:spcAft>
            </a:pPr>
            <a:r>
              <a:rPr lang="el-GR"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Το Χριστόψωμο</a:t>
            </a:r>
            <a:r>
              <a:rPr lang="ru-RU"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684810" y="1496440"/>
            <a:ext cx="6096000" cy="3046988"/>
          </a:xfrm>
          <a:prstGeom prst="rect">
            <a:avLst/>
          </a:prstGeom>
        </p:spPr>
        <p:txBody>
          <a:bodyPr>
            <a:spAutoFit/>
          </a:bodyPr>
          <a:lstStyle/>
          <a:p>
            <a:pPr algn="just"/>
            <a:r>
              <a:rPr lang="ru-RU" sz="2400" dirty="0" err="1" smtClean="0">
                <a:solidFill>
                  <a:srgbClr val="002060"/>
                </a:solidFill>
                <a:latin typeface="Times New Roman" panose="02020603050405020304" pitchFamily="18" charset="0"/>
                <a:cs typeface="Times New Roman" panose="02020603050405020304" pitchFamily="18" charset="0"/>
              </a:rPr>
              <a:t>Ήθη</a:t>
            </a:r>
            <a:r>
              <a:rPr lang="ru-RU" sz="2400" dirty="0" smtClean="0">
                <a:solidFill>
                  <a:srgbClr val="002060"/>
                </a:solidFill>
                <a:latin typeface="Times New Roman" panose="02020603050405020304" pitchFamily="18" charset="0"/>
                <a:cs typeface="Times New Roman" panose="02020603050405020304" pitchFamily="18" charset="0"/>
              </a:rPr>
              <a:t> και </a:t>
            </a:r>
            <a:r>
              <a:rPr lang="ru-RU" sz="2400" dirty="0" err="1" smtClean="0">
                <a:solidFill>
                  <a:srgbClr val="002060"/>
                </a:solidFill>
                <a:latin typeface="Times New Roman" panose="02020603050405020304" pitchFamily="18" charset="0"/>
                <a:cs typeface="Times New Roman" panose="02020603050405020304" pitchFamily="18" charset="0"/>
              </a:rPr>
              <a:t>έθιμ</a:t>
            </a:r>
            <a:r>
              <a:rPr lang="ru-RU" sz="2400" dirty="0" smtClean="0">
                <a:solidFill>
                  <a:srgbClr val="002060"/>
                </a:solidFill>
                <a:latin typeface="Times New Roman" panose="02020603050405020304" pitchFamily="18" charset="0"/>
                <a:cs typeface="Times New Roman" panose="02020603050405020304" pitchFamily="18" charset="0"/>
              </a:rPr>
              <a:t>α που οι ρίζες τους φθάνουν μέχρι την αρχαία εποχή αναβιώνουν κάθε Χριστούγεννα στην Κρήτη.</a:t>
            </a:r>
          </a:p>
          <a:p>
            <a:pPr algn="just"/>
            <a:r>
              <a:rPr lang="ru-RU" sz="2400" dirty="0" smtClean="0">
                <a:solidFill>
                  <a:srgbClr val="002060"/>
                </a:solidFill>
                <a:latin typeface="Times New Roman" panose="02020603050405020304" pitchFamily="18" charset="0"/>
                <a:cs typeface="Times New Roman" panose="02020603050405020304" pitchFamily="18" charset="0"/>
              </a:rPr>
              <a:t>Από α</a:t>
            </a:r>
            <a:r>
              <a:rPr lang="ru-RU" sz="2400" dirty="0" err="1" smtClean="0">
                <a:solidFill>
                  <a:srgbClr val="002060"/>
                </a:solidFill>
                <a:latin typeface="Times New Roman" panose="02020603050405020304" pitchFamily="18" charset="0"/>
                <a:cs typeface="Times New Roman" panose="02020603050405020304" pitchFamily="18" charset="0"/>
              </a:rPr>
              <a:t>υτά</a:t>
            </a:r>
            <a:r>
              <a:rPr lang="ru-RU" sz="2400" dirty="0" smtClean="0">
                <a:solidFill>
                  <a:srgbClr val="002060"/>
                </a:solidFill>
                <a:latin typeface="Times New Roman" panose="02020603050405020304" pitchFamily="18" charset="0"/>
                <a:cs typeface="Times New Roman" panose="02020603050405020304" pitchFamily="18" charset="0"/>
              </a:rPr>
              <a:t> τα </a:t>
            </a:r>
            <a:r>
              <a:rPr lang="ru-RU" sz="2400" dirty="0" err="1" smtClean="0">
                <a:solidFill>
                  <a:srgbClr val="002060"/>
                </a:solidFill>
                <a:latin typeface="Times New Roman" panose="02020603050405020304" pitchFamily="18" charset="0"/>
                <a:cs typeface="Times New Roman" panose="02020603050405020304" pitchFamily="18" charset="0"/>
              </a:rPr>
              <a:t>έθιμ</a:t>
            </a:r>
            <a:r>
              <a:rPr lang="ru-RU" sz="2400" dirty="0" smtClean="0">
                <a:solidFill>
                  <a:srgbClr val="002060"/>
                </a:solidFill>
                <a:latin typeface="Times New Roman" panose="02020603050405020304" pitchFamily="18" charset="0"/>
                <a:cs typeface="Times New Roman" panose="02020603050405020304" pitchFamily="18" charset="0"/>
              </a:rPr>
              <a:t>α ξεχωρίζουν: το σφάξιμο του χοίρου, το χριστόψωμο, τα γλυκίσματα, το ποδαρικό, η μπουγάτσα και τα κάλαντα που λένε τα παιδιά γυρίζοντας από σπίτι σε σπίτι κρατώντας μια κρητική λύρα στο χέρι.</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253905325"/>
      </p:ext>
    </p:extLst>
  </p:cSld>
  <p:clrMapOvr>
    <a:masterClrMapping/>
  </p:clrMapOvr>
  <p:transition spd="slow" advClick="0" advTm="5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407" y="3475451"/>
            <a:ext cx="2644189" cy="2576389"/>
          </a:xfrm>
          <a:prstGeom prst="rect">
            <a:avLst/>
          </a:prstGeom>
          <a:noFill/>
          <a:extLst>
            <a:ext uri="{909E8E84-426E-40DD-AFC4-6F175D3DCCD1}">
              <a14:hiddenFill xmlns:a14="http://schemas.microsoft.com/office/drawing/2010/main">
                <a:solidFill>
                  <a:srgbClr val="FFFFFF"/>
                </a:solidFill>
              </a14:hiddenFill>
            </a:ext>
          </a:extLst>
        </p:spPr>
      </p:pic>
      <p:pic>
        <p:nvPicPr>
          <p:cNvPr id="6145" name="Рисунок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813" y="2842048"/>
            <a:ext cx="2410567" cy="3209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291938" y="34663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ru-RU" sz="1200" b="0"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rPr>
              <a:t>                                 </a:t>
            </a:r>
            <a:endParaRPr kumimoji="0" lang="el-GR" altLang="ru-RU" sz="1800" b="0" i="0" u="none" strike="noStrike" cap="none" normalizeH="0" baseline="0" smtClean="0">
              <a:ln>
                <a:noFill/>
              </a:ln>
              <a:solidFill>
                <a:schemeClr val="tx1"/>
              </a:solidFill>
              <a:effectLst/>
              <a:latin typeface="Arial" panose="020B0604020202020204" pitchFamily="34" charset="0"/>
            </a:endParaRPr>
          </a:p>
        </p:txBody>
      </p:sp>
      <p:sp>
        <p:nvSpPr>
          <p:cNvPr id="6" name="Прямоугольник 5"/>
          <p:cNvSpPr/>
          <p:nvPr/>
        </p:nvSpPr>
        <p:spPr>
          <a:xfrm>
            <a:off x="4130960" y="1569913"/>
            <a:ext cx="3819892" cy="461665"/>
          </a:xfrm>
          <a:prstGeom prst="rect">
            <a:avLst/>
          </a:prstGeom>
        </p:spPr>
        <p:txBody>
          <a:bodyPr wrap="none">
            <a:spAutoFit/>
          </a:bodyPr>
          <a:lstStyle/>
          <a:p>
            <a:pPr lvl="0" eaLnBrk="0" fontAlgn="base" hangingPunct="0">
              <a:spcBef>
                <a:spcPct val="0"/>
              </a:spcBef>
              <a:spcAft>
                <a:spcPct val="0"/>
              </a:spcAft>
            </a:pPr>
            <a:r>
              <a:rPr kumimoji="0" lang="el-GR" altLang="ru-RU" sz="24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Αναπαράσταση της φάτνης</a:t>
            </a:r>
            <a:r>
              <a:rPr kumimoji="0" lang="ru-RU" altLang="ru-RU" sz="24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2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1" y="5819380"/>
            <a:ext cx="2705586" cy="937679"/>
          </a:xfrm>
          <a:prstGeom prst="rect">
            <a:avLst/>
          </a:prstGeom>
        </p:spPr>
      </p:pic>
    </p:spTree>
    <p:extLst>
      <p:ext uri="{BB962C8B-B14F-4D97-AF65-F5344CB8AC3E}">
        <p14:creationId xmlns:p14="http://schemas.microsoft.com/office/powerpoint/2010/main" val="4058715568"/>
      </p:ext>
    </p:extLst>
  </p:cSld>
  <p:clrMapOvr>
    <a:masterClrMapping/>
  </p:clrMapOvr>
  <p:transition spd="slow" advClick="0" advTm="5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38617" y="703015"/>
            <a:ext cx="2135265" cy="523220"/>
          </a:xfrm>
          <a:prstGeom prst="rect">
            <a:avLst/>
          </a:prstGeom>
        </p:spPr>
        <p:txBody>
          <a:bodyPr wrap="none">
            <a:spAutoFit/>
          </a:bodyPr>
          <a:lstStyle/>
          <a:p>
            <a:r>
              <a:rPr lang="el-GR" sz="2800" b="1" dirty="0" smtClean="0">
                <a:solidFill>
                  <a:srgbClr val="002060"/>
                </a:solidFill>
                <a:effectLst/>
                <a:latin typeface="Times New Roman" panose="02020603050405020304" pitchFamily="18" charset="0"/>
                <a:ea typeface="Times New Roman" panose="02020603050405020304" pitchFamily="18" charset="0"/>
              </a:rPr>
              <a:t>Γλυκίσματα</a:t>
            </a:r>
            <a:r>
              <a:rPr lang="ru-RU" sz="2800" b="1" dirty="0" smtClean="0">
                <a:solidFill>
                  <a:srgbClr val="002060"/>
                </a:solidFill>
                <a:effectLst/>
                <a:latin typeface="Times New Roman" panose="02020603050405020304" pitchFamily="18" charset="0"/>
                <a:ea typeface="Times New Roman" panose="02020603050405020304" pitchFamily="18" charset="0"/>
              </a:rPr>
              <a:t> </a:t>
            </a:r>
            <a:endParaRPr lang="ru-RU" sz="2800" dirty="0">
              <a:solidFill>
                <a:srgbClr val="002060"/>
              </a:solidFill>
            </a:endParaRPr>
          </a:p>
        </p:txBody>
      </p:sp>
      <p:pic>
        <p:nvPicPr>
          <p:cNvPr id="7178" name="Рисунок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27" y="1750436"/>
            <a:ext cx="2809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Рисунок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799" y="1750436"/>
            <a:ext cx="2965254"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Рисунок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835" y="4436723"/>
            <a:ext cx="28289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Рисунок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298" y="4579598"/>
            <a:ext cx="29527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26387"/>
            <a:ext cx="2396827" cy="830672"/>
          </a:xfrm>
          <a:prstGeom prst="rect">
            <a:avLst/>
          </a:prstGeom>
        </p:spPr>
      </p:pic>
    </p:spTree>
    <p:extLst>
      <p:ext uri="{BB962C8B-B14F-4D97-AF65-F5344CB8AC3E}">
        <p14:creationId xmlns:p14="http://schemas.microsoft.com/office/powerpoint/2010/main" val="224537499"/>
      </p:ext>
    </p:extLst>
  </p:cSld>
  <p:clrMapOvr>
    <a:masterClrMapping/>
  </p:clrMapOvr>
  <p:transition spd="slow" advClick="0" advTm="5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10441" y="858084"/>
            <a:ext cx="6096000" cy="5016758"/>
          </a:xfrm>
          <a:prstGeom prst="rect">
            <a:avLst/>
          </a:prstGeom>
        </p:spPr>
        <p:txBody>
          <a:bodyPr>
            <a:spAutoFit/>
          </a:bodyPr>
          <a:lstStyle/>
          <a:p>
            <a:r>
              <a:rPr lang="el-GR" sz="20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Τα κάλαντα</a:t>
            </a:r>
            <a:r>
              <a:rPr lang="ru-RU" sz="20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Με την Κρητική διάλεκτο μνημονεύουν τα γεγονότα των εορτών, καταλήγουν με ευχές για τον νοικοκύρη του σπιτιού και λέγονται την παραμονή της κάθε γιορτής συνήθως από παιδιά που γυρίζουν από σπίτι σε σπίτι και τα τραγουδούν κρατώντας τρίγωνα, λύρες και λαούτα.</a:t>
            </a:r>
            <a:b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Χαρακτηριστικό το παρακάτω απόσπασμα από Κρητικά Κάλαντα:</a:t>
            </a:r>
            <a:b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Ταχειά ταχειά ν'αρχιχρονιά κι αρχή του Γεναρίου</a:t>
            </a:r>
            <a:r>
              <a:rPr lang="ru-RU"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αύριο ξημερώνεται τ' αγίου Βασιλείου</a:t>
            </a:r>
            <a:r>
              <a:rPr lang="ru-RU"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Πρώτα που βγήκεν ο Χριστός</a:t>
            </a:r>
            <a:r>
              <a:rPr lang="ru-RU"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άγιος και πνευματικός -</a:t>
            </a:r>
            <a:r>
              <a:rPr lang="ru-RU"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στη γη να περπατήσει</a:t>
            </a:r>
            <a:r>
              <a:rPr lang="ru-RU"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βγήκε και χαιρέτησε όλους τους ζευγολάτες.</a:t>
            </a:r>
            <a:r>
              <a:rPr lang="ru-RU"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Τον πρώτο που χαιρέτησε ήτον Άγιο Βασίλης</a:t>
            </a:r>
            <a:r>
              <a:rPr lang="ru-RU"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l-GR" sz="2000" i="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Καλώς τα κάνεις Βασιλειό, καλόν ζευγάριν έχεις</a:t>
            </a:r>
            <a:r>
              <a:rPr lang="ru-RU"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1093" y="1788782"/>
            <a:ext cx="3810000" cy="292417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0" y="5819380"/>
            <a:ext cx="2705586" cy="937679"/>
          </a:xfrm>
          <a:prstGeom prst="rect">
            <a:avLst/>
          </a:prstGeom>
        </p:spPr>
      </p:pic>
    </p:spTree>
    <p:extLst>
      <p:ext uri="{BB962C8B-B14F-4D97-AF65-F5344CB8AC3E}">
        <p14:creationId xmlns:p14="http://schemas.microsoft.com/office/powerpoint/2010/main" val="104459841"/>
      </p:ext>
    </p:extLst>
  </p:cSld>
  <p:clrMapOvr>
    <a:masterClrMapping/>
  </p:clrMapOvr>
  <p:transition spd="slow" advClick="0" advTm="5000">
    <p:wipe/>
  </p:transition>
</p:sld>
</file>

<file path=ppt/theme/theme1.xml><?xml version="1.0" encoding="utf-8"?>
<a:theme xmlns:a="http://schemas.openxmlformats.org/drawingml/2006/main" name="Сектор">
  <a:themeElements>
    <a:clrScheme name="Другая 2">
      <a:dk1>
        <a:srgbClr val="A3CEED"/>
      </a:dk1>
      <a:lt1>
        <a:sysClr val="window" lastClr="FFFFFF"/>
      </a:lt1>
      <a:dk2>
        <a:srgbClr val="D1EEF9"/>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42</TotalTime>
  <Words>585</Words>
  <Application>Microsoft Office PowerPoint</Application>
  <PresentationFormat>Произвольный</PresentationFormat>
  <Paragraphs>38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RePack by Diakov</cp:lastModifiedBy>
  <cp:revision>9</cp:revision>
  <dcterms:created xsi:type="dcterms:W3CDTF">2017-12-05T14:00:44Z</dcterms:created>
  <dcterms:modified xsi:type="dcterms:W3CDTF">2017-12-07T12:59:51Z</dcterms:modified>
</cp:coreProperties>
</file>